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90" r:id="rId4"/>
    <p:sldId id="273" r:id="rId5"/>
    <p:sldId id="277" r:id="rId6"/>
    <p:sldId id="295" r:id="rId7"/>
    <p:sldId id="289" r:id="rId8"/>
    <p:sldId id="291" r:id="rId9"/>
    <p:sldId id="274" r:id="rId10"/>
    <p:sldId id="292" r:id="rId11"/>
    <p:sldId id="293" r:id="rId12"/>
    <p:sldId id="276" r:id="rId13"/>
    <p:sldId id="294" r:id="rId14"/>
    <p:sldId id="297" r:id="rId15"/>
    <p:sldId id="296" r:id="rId16"/>
    <p:sldId id="298" r:id="rId17"/>
    <p:sldId id="279" r:id="rId18"/>
  </p:sldIdLst>
  <p:sldSz cx="9144000" cy="5143500" type="screen16x9"/>
  <p:notesSz cx="6735763" cy="9866313"/>
  <p:custDataLst>
    <p:tags r:id="rId20"/>
  </p:custDataLst>
  <p:defaultTextStyle>
    <a:defPPr lvl="0">
      <a:defRPr lang="ru-RU"/>
    </a:defPPr>
    <a:lvl1pPr marL="0" lv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lvl="1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lvl="2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lvl="3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lvl="4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lvl="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lvl="6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lvl="7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lvl="8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71" userDrawn="1">
          <p15:clr>
            <a:srgbClr val="A4A3A4"/>
          </p15:clr>
        </p15:guide>
        <p15:guide id="2" orient="horz" pos="1688" userDrawn="1">
          <p15:clr>
            <a:srgbClr val="A4A3A4"/>
          </p15:clr>
        </p15:guide>
        <p15:guide id="3" orient="horz" pos="282" userDrawn="1">
          <p15:clr>
            <a:srgbClr val="A4A3A4"/>
          </p15:clr>
        </p15:guide>
        <p15:guide id="4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458"/>
    <a:srgbClr val="51155B"/>
    <a:srgbClr val="6D1C7A"/>
    <a:srgbClr val="7A1F89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>
        <p:scale>
          <a:sx n="152" d="100"/>
          <a:sy n="152" d="100"/>
        </p:scale>
        <p:origin x="-444" y="-72"/>
      </p:cViewPr>
      <p:guideLst>
        <p:guide orient="horz" pos="1688"/>
        <p:guide orient="horz" pos="282"/>
        <p:guide pos="771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9C7A0DF1-3CBA-4C80-86DA-99BC126E4835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F901B7E3-A14E-4358-97FC-6F12771D9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5716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7" name="Слайд think-cell" r:id="rId4" imgW="7761960" imgH="10047960" progId="">
                  <p:embed/>
                </p:oleObj>
              </mc:Choice>
              <mc:Fallback>
                <p:oleObj name="Слайд think-cell" r:id="rId4" imgW="7761960" imgH="10047960" progId="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3F162AC-EEAE-F940-9036-6060456D0393}"/>
              </a:ext>
            </a:extLst>
          </p:cNvPr>
          <p:cNvGrpSpPr/>
          <p:nvPr userDrawn="1"/>
        </p:nvGrpSpPr>
        <p:grpSpPr>
          <a:xfrm>
            <a:off x="-67733" y="0"/>
            <a:ext cx="9211733" cy="51435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xmlns="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:a16="http://schemas.microsoft.com/office/drawing/2014/main" xmlns="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96" y="1117030"/>
            <a:ext cx="4203030" cy="1288045"/>
          </a:xfrm>
        </p:spPr>
        <p:txBody>
          <a:bodyPr anchor="ctr"/>
          <a:lstStyle>
            <a:lvl1pPr algn="ctr"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69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318549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xmlns="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emf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14232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Слайд think-cell" r:id="rId9" imgW="7761960" imgH="10047960" progId="">
                  <p:embed/>
                </p:oleObj>
              </mc:Choice>
              <mc:Fallback>
                <p:oleObj name="Слайд think-cell" r:id="rId9" imgW="7761960" imgH="10047960" progId="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1800" b="1" i="0" baseline="0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224774"/>
            <a:ext cx="5029199" cy="346249"/>
          </a:xfrm>
          <a:prstGeom prst="rect">
            <a:avLst/>
          </a:prstGeom>
          <a:noFill/>
        </p:spPr>
        <p:txBody>
          <a:bodyPr wrap="square" lIns="0" tIns="34290" rIns="0" bIns="3429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B026-BC01-894B-B5E1-E49353B23816}" type="datetime1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62" y="102393"/>
            <a:ext cx="2777791" cy="3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lang="ru-RU" sz="18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tags" Target="../tags/tag3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:a16="http://schemas.microsoft.com/office/drawing/2014/main" xmlns="" id="{9F5D807D-2C08-A84A-A8B8-40772FFAA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6484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05" name="Слайд think-cell" r:id="rId4" imgW="7761960" imgH="10047960" progId="">
                  <p:embed/>
                </p:oleObj>
              </mc:Choice>
              <mc:Fallback>
                <p:oleObj name="Слайд think-cell" r:id="rId4" imgW="7761960" imgH="100479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250825" y="1874349"/>
            <a:ext cx="5313952" cy="910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2700" algn="l">
              <a:spcBef>
                <a:spcPts val="2345"/>
              </a:spcBef>
            </a:pPr>
            <a:r>
              <a:rPr lang="ru-RU" sz="2000" spc="0" dirty="0"/>
              <a:t>Меры поддержки бизнеса </a:t>
            </a:r>
          </a:p>
          <a:p>
            <a:pPr marL="12700" algn="l">
              <a:spcBef>
                <a:spcPts val="2345"/>
              </a:spcBef>
            </a:pPr>
            <a:r>
              <a:rPr lang="ru-RU" sz="2000" spc="0" dirty="0"/>
              <a:t>2020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"/>
          <a:stretch/>
        </p:blipFill>
        <p:spPr>
          <a:xfrm>
            <a:off x="250825" y="3927855"/>
            <a:ext cx="2252312" cy="10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DCBDE671-4DF8-9D4E-B520-B0314B5CE2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6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480099B9-760B-CA4E-8EED-6140182213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6C18E2-CE5E-2B43-BD18-5E0B1BDD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49254"/>
            <a:ext cx="5269894" cy="346249"/>
          </a:xfrm>
        </p:spPr>
        <p:txBody>
          <a:bodyPr/>
          <a:lstStyle/>
          <a:p>
            <a:r>
              <a:rPr lang="ru-RU" dirty="0"/>
              <a:t>МЕРЫ ПОДДЕРЖКИ МСП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7D945-FCC3-7F47-9E40-29C6A864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82A1AD9-9D05-3044-9D2A-1D725E0E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83672"/>
              </p:ext>
            </p:extLst>
          </p:nvPr>
        </p:nvGraphicFramePr>
        <p:xfrm>
          <a:off x="341497" y="775755"/>
          <a:ext cx="8673127" cy="42158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095">
                  <a:extLst>
                    <a:ext uri="{9D8B030D-6E8A-4147-A177-3AD203B41FA5}">
                      <a16:colId xmlns:a16="http://schemas.microsoft.com/office/drawing/2014/main" xmlns="" val="328781730"/>
                    </a:ext>
                  </a:extLst>
                </a:gridCol>
                <a:gridCol w="972699">
                  <a:extLst>
                    <a:ext uri="{9D8B030D-6E8A-4147-A177-3AD203B41FA5}">
                      <a16:colId xmlns:a16="http://schemas.microsoft.com/office/drawing/2014/main" xmlns="" val="1436604440"/>
                    </a:ext>
                  </a:extLst>
                </a:gridCol>
                <a:gridCol w="3650673">
                  <a:extLst>
                    <a:ext uri="{9D8B030D-6E8A-4147-A177-3AD203B41FA5}">
                      <a16:colId xmlns:a16="http://schemas.microsoft.com/office/drawing/2014/main" xmlns="" val="2690336418"/>
                    </a:ext>
                  </a:extLst>
                </a:gridCol>
                <a:gridCol w="3105660">
                  <a:extLst>
                    <a:ext uri="{9D8B030D-6E8A-4147-A177-3AD203B41FA5}">
                      <a16:colId xmlns:a16="http://schemas.microsoft.com/office/drawing/2014/main" xmlns="" val="3559841079"/>
                    </a:ext>
                  </a:extLst>
                </a:gridCol>
              </a:tblGrid>
              <a:tr h="375354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Мера поддержки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Срок 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Комментарии 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Вам подходит эта мера если Вы: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047504"/>
                  </a:ext>
                </a:extLst>
              </a:tr>
              <a:tr h="498088">
                <a:tc rowSpan="2">
                  <a:txBody>
                    <a:bodyPr/>
                    <a:lstStyle/>
                    <a:p>
                      <a:pPr marL="7938" indent="0">
                        <a:tabLst/>
                      </a:pPr>
                      <a:r>
                        <a:rPr lang="ru-RU" sz="1300" b="1" dirty="0"/>
                        <a:t>Продление сроков уплаты налогов</a:t>
                      </a:r>
                    </a:p>
                  </a:txBody>
                  <a:tcPr marL="36000" marR="0"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6 месяцев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продление срока уплаты страховых взносов за март-май 2020 года;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</a:rPr>
                        <a:t>соответствуете ОДНОВРЕМЕННО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 требованиям: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являетесь микропредприятием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0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(Президентом РФ поручено распространить данную меру на всех субъектов МСП)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осуществляете деятельность в наиболее пострадавших отраслях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ваши доходы снизились на более, чем на 10 процентов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4817141"/>
                  </a:ext>
                </a:extLst>
              </a:tr>
              <a:tr h="830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4 месяца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продление срока уплаты страховых взносов за июнь и июль 2020 года и страховых взносов, исчисленных с суммы дохода </a:t>
                      </a:r>
                      <a:r>
                        <a:rPr lang="ru-RU" sz="1200" dirty="0" err="1">
                          <a:effectLst/>
                        </a:rPr>
                        <a:t>ИП</a:t>
                      </a:r>
                      <a:r>
                        <a:rPr lang="ru-RU" sz="1200" dirty="0">
                          <a:effectLst/>
                        </a:rPr>
                        <a:t>, превышающей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300 000 рублей, подлежащих уплате не позднее 1 июля 2020 года;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2080837"/>
                  </a:ext>
                </a:extLst>
              </a:tr>
              <a:tr h="767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Снижение тарифов по страховым взносам </a:t>
                      </a:r>
                    </a:p>
                  </a:txBody>
                  <a:tcPr marL="36000" marR="5780" marT="0" marB="0"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 тариф по страховым взносам с 30% до 15%. Пониженный тариф распространяется не на всю заработную плату работников, а только на ту часть, которая превышает МРОТ.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Включены в реестр субъектов МСП</a:t>
                      </a: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6375213"/>
                  </a:ext>
                </a:extLst>
              </a:tr>
              <a:tr h="1193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период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с 1 марта 2020 года по 1 июня 2020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будут начисляться пени на сумму недоимки по налогам и страховым взносам, срок уплаты которых наступил в 2020 году.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41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соответствуете ОДНОВРЕМЕННО 2 требованиям:  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являетесь </a:t>
                      </a:r>
                      <a:r>
                        <a:rPr lang="ru-RU" sz="1200" dirty="0" err="1">
                          <a:effectLst/>
                        </a:rPr>
                        <a:t>микропредприятием</a:t>
                      </a:r>
                      <a:endParaRPr lang="ru-RU" sz="1200" dirty="0">
                        <a:effectLst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осуществляете деятельность в наиболее пострадавших отраслях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ваши доходы снизились на более, чем на 10 процентов</a:t>
                      </a:r>
                      <a:endParaRPr lang="ru-RU" sz="1200" dirty="0">
                        <a:effectLst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837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16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DCBDE671-4DF8-9D4E-B520-B0314B5CE2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1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480099B9-760B-CA4E-8EED-6140182213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6C18E2-CE5E-2B43-BD18-5E0B1BDD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49254"/>
            <a:ext cx="5269894" cy="346249"/>
          </a:xfrm>
        </p:spPr>
        <p:txBody>
          <a:bodyPr/>
          <a:lstStyle/>
          <a:p>
            <a:r>
              <a:rPr lang="ru-RU" dirty="0"/>
              <a:t>МЕРЫ ПОДДЕРЖКИ МСП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7D945-FCC3-7F47-9E40-29C6A864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82A1AD9-9D05-3044-9D2A-1D725E0E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25631"/>
              </p:ext>
            </p:extLst>
          </p:nvPr>
        </p:nvGraphicFramePr>
        <p:xfrm>
          <a:off x="386761" y="723807"/>
          <a:ext cx="8681038" cy="43863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9945">
                  <a:extLst>
                    <a:ext uri="{9D8B030D-6E8A-4147-A177-3AD203B41FA5}">
                      <a16:colId xmlns:a16="http://schemas.microsoft.com/office/drawing/2014/main" xmlns="" val="328781730"/>
                    </a:ext>
                  </a:extLst>
                </a:gridCol>
                <a:gridCol w="781530">
                  <a:extLst>
                    <a:ext uri="{9D8B030D-6E8A-4147-A177-3AD203B41FA5}">
                      <a16:colId xmlns:a16="http://schemas.microsoft.com/office/drawing/2014/main" xmlns="" val="1436604440"/>
                    </a:ext>
                  </a:extLst>
                </a:gridCol>
                <a:gridCol w="4911437">
                  <a:extLst>
                    <a:ext uri="{9D8B030D-6E8A-4147-A177-3AD203B41FA5}">
                      <a16:colId xmlns:a16="http://schemas.microsoft.com/office/drawing/2014/main" xmlns="" val="2690336418"/>
                    </a:ext>
                  </a:extLst>
                </a:gridCol>
                <a:gridCol w="1988126">
                  <a:extLst>
                    <a:ext uri="{9D8B030D-6E8A-4147-A177-3AD203B41FA5}">
                      <a16:colId xmlns:a16="http://schemas.microsoft.com/office/drawing/2014/main" xmlns="" val="3559841079"/>
                    </a:ext>
                  </a:extLst>
                </a:gridCol>
              </a:tblGrid>
              <a:tr h="150487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Мера поддержки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Срок 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Комментарии 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Вам подходит эта мера если Вы: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047504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Мораторий на рост взносов </a:t>
                      </a:r>
                      <a:r>
                        <a:rPr lang="ru-RU" sz="1300" b="1" dirty="0" err="1">
                          <a:effectLst/>
                        </a:rPr>
                        <a:t>ИП</a:t>
                      </a:r>
                      <a:r>
                        <a:rPr lang="ru-RU" sz="1300" b="1" dirty="0">
                          <a:effectLst/>
                        </a:rPr>
                        <a:t>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 конца 2020 г.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 2021 года взносы не вырастут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Индивидуальный предприниматель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1851567"/>
                  </a:ext>
                </a:extLst>
              </a:tr>
              <a:tr h="2219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</a:rPr>
                        <a:t>Беспроцент-ные</a:t>
                      </a:r>
                      <a:r>
                        <a:rPr lang="ru-RU" sz="1300" b="1" dirty="0">
                          <a:effectLst/>
                        </a:rPr>
                        <a:t> </a:t>
                      </a:r>
                      <a:br>
                        <a:rPr lang="ru-RU" sz="1300" b="1" dirty="0">
                          <a:effectLst/>
                        </a:rPr>
                      </a:br>
                      <a:r>
                        <a:rPr lang="ru-RU" sz="1300" b="1" dirty="0">
                          <a:effectLst/>
                        </a:rPr>
                        <a:t>кредиты на выплату зарплат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Беспроцентный заём на неотложные нужды – документально подтвержденные расходы на выплату заработной платы и обязательные начисления с неё.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Условия для получения кредита: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effectLst/>
                        </a:rPr>
                        <a:t>компания действует не менее 1 года и  уплата налогов не менее одного раза;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effectLst/>
                        </a:rPr>
                        <a:t>сохранение численности персонала на весь период кредитования </a:t>
                      </a:r>
                      <a:br>
                        <a:rPr lang="ru-RU" sz="1300" dirty="0">
                          <a:effectLst/>
                        </a:rPr>
                      </a:br>
                      <a:r>
                        <a:rPr lang="ru-RU" sz="1300" dirty="0">
                          <a:effectLst/>
                        </a:rPr>
                        <a:t>или сокращение персонала не более чем на 10% в месяц.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Размер кредита рассчитывается (1 МРОТ (12 130 руб.) + социальные взносы) Х количество сотрудников Х 6 месяцев.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Проценты по этому кредиту будут покрыты из федерального бюджета, для заемщика они составят 0%. После шести месяцев этот кредит будет оформлен под 4%.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 получением кредита можно обратиться в ПАО «Сбербанк», ПАО «ВТБ», АО «МСП банк», ПАО «Промсвязьбанк», АО «Альфа-Банк», АО «Газпромбанк», Банк «Открытие» и другие банки.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Состоите в реестре субъектов МСП и относитесь к категории «малое предприятие» и «микропредприятие»;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Осуществляете деятельность в наиболее пострадавших отраслях</a:t>
                      </a: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324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67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DCBDE671-4DF8-9D4E-B520-B0314B5CE2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0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480099B9-760B-CA4E-8EED-6140182213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6C18E2-CE5E-2B43-BD18-5E0B1BDD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49254"/>
            <a:ext cx="5269894" cy="346249"/>
          </a:xfrm>
        </p:spPr>
        <p:txBody>
          <a:bodyPr/>
          <a:lstStyle/>
          <a:p>
            <a:r>
              <a:rPr lang="ru-RU" dirty="0"/>
              <a:t>МЕРЫ ПОДДЕРЖКИ МСП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7D945-FCC3-7F47-9E40-29C6A864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82A1AD9-9D05-3044-9D2A-1D725E0E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84626"/>
              </p:ext>
            </p:extLst>
          </p:nvPr>
        </p:nvGraphicFramePr>
        <p:xfrm>
          <a:off x="288754" y="799091"/>
          <a:ext cx="8735769" cy="41725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5192">
                  <a:extLst>
                    <a:ext uri="{9D8B030D-6E8A-4147-A177-3AD203B41FA5}">
                      <a16:colId xmlns:a16="http://schemas.microsoft.com/office/drawing/2014/main" xmlns="" val="328781730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xmlns="" val="1436604440"/>
                    </a:ext>
                  </a:extLst>
                </a:gridCol>
                <a:gridCol w="4714386">
                  <a:extLst>
                    <a:ext uri="{9D8B030D-6E8A-4147-A177-3AD203B41FA5}">
                      <a16:colId xmlns:a16="http://schemas.microsoft.com/office/drawing/2014/main" xmlns="" val="2690336418"/>
                    </a:ext>
                  </a:extLst>
                </a:gridCol>
                <a:gridCol w="1934082">
                  <a:extLst>
                    <a:ext uri="{9D8B030D-6E8A-4147-A177-3AD203B41FA5}">
                      <a16:colId xmlns:a16="http://schemas.microsoft.com/office/drawing/2014/main" xmlns="" val="3559841079"/>
                    </a:ext>
                  </a:extLst>
                </a:gridCol>
              </a:tblGrid>
              <a:tr h="553853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Мера поддержки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Срок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Комментарии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Вам подходит эта мера если Вы: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047504"/>
                  </a:ext>
                </a:extLst>
              </a:tr>
              <a:tr h="1533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Расширена программа льготного кредитования малого и среднего бизнеса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бессрочно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программе участвуют 99 российских банков, которые выдают предпринимателям кредиты по сниженной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ставке </a:t>
                      </a: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до 8,5%.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Упрощены требования к заёмщику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Получать кредиты по льготной ставке смогут также </a:t>
                      </a:r>
                      <a:r>
                        <a:rPr lang="ru-RU" sz="1200" dirty="0" err="1">
                          <a:effectLst/>
                        </a:rPr>
                        <a:t>микропредприятия</a:t>
                      </a:r>
                      <a:r>
                        <a:rPr lang="ru-RU" sz="1200" dirty="0">
                          <a:effectLst/>
                        </a:rPr>
                        <a:t> в сфере торговли, занимающиеся реализацией подакцизных товаров (для </a:t>
                      </a:r>
                      <a:r>
                        <a:rPr lang="ru-RU" sz="1200" dirty="0" err="1">
                          <a:effectLst/>
                        </a:rPr>
                        <a:t>микропредприятий</a:t>
                      </a:r>
                      <a:r>
                        <a:rPr lang="ru-RU" sz="1200" dirty="0">
                          <a:effectLst/>
                        </a:rPr>
                        <a:t>, заключивших кредитные соглашения на оборотные цели в 2020 году на срок не более 2 лет).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индивидуальный предприниматель,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малый бизнес,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err="1">
                          <a:effectLst/>
                        </a:rPr>
                        <a:t>микропредприятие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852809"/>
                  </a:ext>
                </a:extLst>
              </a:tr>
              <a:tr h="1061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Отсрочка по кредиту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6 месяцев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Субъекту МСП будет предоставлена в период с 1 апреля по 1 октября 2020 г. отсрочка платежа по основному долгу с продлением графика платежей по основному долгу по кредитному договору (соглашению) на 6 месяцев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Воспользоваться можно при соблюдении следующих условий: - в отношении заемщика не введена процедура банкротства, деятельность заемщика не приостановлена, а заемщик – ИП не прекратил свою деятельность.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получения соответствующей отсрочки субъекты МСП могут обратиться в банк. При этом процентная ставка по кредитному соглашению не должна увеличиваться.</a:t>
                      </a: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состоите в реестре субъектов МСП;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осуществляете деятельность в наиболее пострадавших отраслях</a:t>
                      </a: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8408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25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DCBDE671-4DF8-9D4E-B520-B0314B5CE2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2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480099B9-760B-CA4E-8EED-6140182213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6C18E2-CE5E-2B43-BD18-5E0B1BDD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49254"/>
            <a:ext cx="5269894" cy="346249"/>
          </a:xfrm>
        </p:spPr>
        <p:txBody>
          <a:bodyPr/>
          <a:lstStyle/>
          <a:p>
            <a:r>
              <a:rPr lang="ru-RU" dirty="0"/>
              <a:t>МЕРЫ ПОДДЕРЖКИ МСП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7D945-FCC3-7F47-9E40-29C6A864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82A1AD9-9D05-3044-9D2A-1D725E0E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80570"/>
              </p:ext>
            </p:extLst>
          </p:nvPr>
        </p:nvGraphicFramePr>
        <p:xfrm>
          <a:off x="323390" y="802293"/>
          <a:ext cx="8735769" cy="41120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5137">
                  <a:extLst>
                    <a:ext uri="{9D8B030D-6E8A-4147-A177-3AD203B41FA5}">
                      <a16:colId xmlns:a16="http://schemas.microsoft.com/office/drawing/2014/main" xmlns="" val="328781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436604440"/>
                    </a:ext>
                  </a:extLst>
                </a:gridCol>
                <a:gridCol w="5375564">
                  <a:extLst>
                    <a:ext uri="{9D8B030D-6E8A-4147-A177-3AD203B41FA5}">
                      <a16:colId xmlns:a16="http://schemas.microsoft.com/office/drawing/2014/main" xmlns="" val="2690336418"/>
                    </a:ext>
                  </a:extLst>
                </a:gridCol>
                <a:gridCol w="1695468">
                  <a:extLst>
                    <a:ext uri="{9D8B030D-6E8A-4147-A177-3AD203B41FA5}">
                      <a16:colId xmlns:a16="http://schemas.microsoft.com/office/drawing/2014/main" xmlns="" val="3559841079"/>
                    </a:ext>
                  </a:extLst>
                </a:gridCol>
              </a:tblGrid>
              <a:tr h="219785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Мера поддержки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Срок 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Комментарии 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Вам подходит эта мера если Вы: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047504"/>
                  </a:ext>
                </a:extLst>
              </a:tr>
              <a:tr h="235931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</a:rPr>
                        <a:t>Кредитные каникулы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6 месяцев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Для индивидуальных предпринимателей , которые столкнулись с резким падением доходов из-за эпидемии коронавируса (ниже 30%), и для и субъектов МСП, осуществляющих деятельность в наиболее пострадавших отраслях, предусмотрены кредитные каникулы (или уменьшение  размера платежа) по кредиту на срок до 6 месяцев.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Данные лица, заключившие до 03.04.2020 кредитный договор, вправе не позднее 30.09.2020 обратиться в банк с требованием об изменении его условий.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Льготный период, на который приостанавливается исполнение, определяется заемщиком в заявлении и не может превышать 6 месяцев.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41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индивидуальный предприниматель;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</a:rPr>
                        <a:t>ИЛИ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субъект МСП, осуществляющий деятельность в наиболее пострадавших отраслях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652235"/>
                  </a:ext>
                </a:extLst>
              </a:tr>
              <a:tr h="881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Снижение требований к обеспечению </a:t>
                      </a:r>
                      <a:r>
                        <a:rPr lang="ru-RU" sz="1200" b="1" dirty="0" err="1">
                          <a:effectLst/>
                        </a:rPr>
                        <a:t>госконтрактов</a:t>
                      </a:r>
                      <a:endParaRPr lang="ru-RU" sz="1200" b="1" dirty="0">
                        <a:effectLst/>
                      </a:endParaRPr>
                    </a:p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31 декабря 2020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31 декабря 2020 года при осуществлении закупок с участием субъектов МСП заказчик вправе не устанавливать требование обеспечения исполнения контракта, обеспечения гарантийных обязательств в извещении об осуществлении закупки и (или) в проекте контракта, за исключением случая, если контрактом предусмотрена выплата аванса.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2020 году по соглашению сторон допускается изменение срока исполнения контракта, и (или) цены контракта, и (или) цены единицы товара, работы, услуги, если при его исполнении в связи с распространением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коронавирусной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инфекции, а также в иных случаях возникли независящие от сторон контракта обстоятельства, влекущие невозможность его исполнения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780" marR="41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индивидуальный предприниматель, 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малый бизнес,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err="1">
                          <a:effectLst/>
                        </a:rPr>
                        <a:t>микропредприятие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658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25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ADF5AF4C-D813-1E4D-8C03-3B7076A9E9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1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512DF1BC-DCD4-9046-AA26-BAD251D705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815125A-B5F2-DB41-92F9-30FF8E54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9" y="249254"/>
            <a:ext cx="5264116" cy="623248"/>
          </a:xfrm>
        </p:spPr>
        <p:txBody>
          <a:bodyPr/>
          <a:lstStyle/>
          <a:p>
            <a:r>
              <a:rPr lang="ru-RU" dirty="0"/>
              <a:t>МЕРЫ ПОДДЕРЖКИ МСП </a:t>
            </a:r>
            <a:br>
              <a:rPr lang="ru-RU" dirty="0"/>
            </a:br>
            <a:r>
              <a:rPr lang="ru-RU" dirty="0"/>
              <a:t>МОСКОВСКОЙ ОБЛАСТИ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1BCB8C-0E63-3C48-BB43-7ABF28DCD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AD61E-FEF0-CD49-BFFD-AEA3BC62F905}"/>
              </a:ext>
            </a:extLst>
          </p:cNvPr>
          <p:cNvSpPr txBox="1"/>
          <p:nvPr/>
        </p:nvSpPr>
        <p:spPr>
          <a:xfrm>
            <a:off x="435938" y="1156520"/>
            <a:ext cx="8410669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ts val="600"/>
              </a:spcBef>
              <a:buClr>
                <a:schemeClr val="bg2"/>
              </a:buClr>
            </a:pPr>
            <a:r>
              <a:rPr lang="ru-RU" sz="1300" b="1" dirty="0">
                <a:solidFill>
                  <a:schemeClr val="bg1"/>
                </a:solidFill>
              </a:rPr>
              <a:t>	</a:t>
            </a:r>
            <a:r>
              <a:rPr lang="ru-RU" b="1" dirty="0"/>
              <a:t>Фонд микрофинансирования МО:</a:t>
            </a:r>
            <a:endParaRPr lang="ru-RU" b="1" dirty="0">
              <a:solidFill>
                <a:schemeClr val="bg1"/>
              </a:solidFill>
            </a:endParaRP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Реструктуризация ранее выданных микрозаймов до 30 сентября 2020 года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Предоставление микрозаймов под ставку 6% годовых 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Предоставление льготных </a:t>
            </a:r>
            <a:r>
              <a:rPr lang="ru-RU" dirty="0" err="1"/>
              <a:t>микрозаймов</a:t>
            </a:r>
            <a:r>
              <a:rPr lang="ru-RU" dirty="0"/>
              <a:t> в сумме 5 млн. руб. на 3 года с погашением в конце срока для производства товаров (работ, услуг), используемых для предупреждения и ликвидации чрезвычайных ситуаций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lvl="0">
              <a:spcBef>
                <a:spcPts val="300"/>
              </a:spcBef>
              <a:buClr>
                <a:schemeClr val="bg2"/>
              </a:buClr>
            </a:pPr>
            <a:r>
              <a:rPr lang="ru-RU" dirty="0"/>
              <a:t>	</a:t>
            </a:r>
            <a:r>
              <a:rPr lang="ru-RU" b="1" dirty="0"/>
              <a:t>Фонд развития промышленности МО: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Предоставляются  льготные займы от 20 до 150 млн руб. от 1 до 5% 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lvl="0">
              <a:spcBef>
                <a:spcPts val="300"/>
              </a:spcBef>
              <a:buClr>
                <a:schemeClr val="bg2"/>
              </a:buClr>
            </a:pPr>
            <a:r>
              <a:rPr lang="ru-RU" dirty="0"/>
              <a:t>	</a:t>
            </a:r>
            <a:r>
              <a:rPr lang="ru-RU" b="1" dirty="0"/>
              <a:t>Гарантийный фонд МО: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Снижена стоимость поручительства до 0,75% в приоритетных отраслях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Увеличение срока представления поручительств по кредитам до 10 лет </a:t>
            </a:r>
          </a:p>
          <a:p>
            <a:pPr marL="17145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Организация взаимодействия с крупнейшими банками и разработка совместных программ поддержки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40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Выдаются субсидии на:</a:t>
            </a:r>
          </a:p>
          <a:p>
            <a:pPr marL="0" indent="0">
              <a:buNone/>
            </a:pP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/>
              <a:t> частичную компенсацию затрат на приобретение оборудования – до 50 % затрат, но не более 10 млн. рублей, а для  производства товаров используемых для предупреждения и ликвидации чрезвычайных ситуаций (маски) – до 80%, но не более 30 млн. рублей.</a:t>
            </a:r>
          </a:p>
          <a:p>
            <a:r>
              <a:rPr lang="ru-RU" sz="2000" dirty="0"/>
              <a:t>частичную компенсацию первого взноса (аванса) при заключении договора лизинга оборудования - до 70% аванса, но не более 5 млн рублей. </a:t>
            </a:r>
          </a:p>
          <a:p>
            <a:r>
              <a:rPr lang="ru-RU" sz="2000" dirty="0"/>
              <a:t>частичную компенсацию затрат социально-ориентированных субъектов МСП (социальное обслуживание граждан, здравоохранение, проведение занятий в детских кружках, секциях, студиях, производство медицинской техники, протезно-ортопедических изделий, предоставление образовательных услуг) до 85%, но не более 2 млн. рублей, если это ясли для детей в возрасте до 3 лет, не более 3 млн. рублей.  </a:t>
            </a:r>
          </a:p>
          <a:p>
            <a:r>
              <a:rPr lang="ru-RU" sz="2000" dirty="0"/>
              <a:t>частичную компенсацию затрат субъектам МСП, осуществляющим деятельность в сфере физической культуры и спорта до 50 %, но не более 10 млн. на  инженерные изыскания, проектную документацию, ремонт, инженерную инфраструктуру, приобретение оборудования</a:t>
            </a:r>
            <a:r>
              <a:rPr lang="ru-RU" sz="2200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dirty="0"/>
              <a:t>МЕРЫ ПОДДЕРЖКИ МСП </a:t>
            </a:r>
            <a:br>
              <a:rPr lang="ru-RU" dirty="0"/>
            </a:br>
            <a:r>
              <a:rPr lang="ru-RU" dirty="0"/>
              <a:t>МОСКОВСКОЙ ОБЛАСТИ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0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ADF5AF4C-D813-1E4D-8C03-3B7076A9E9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6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512DF1BC-DCD4-9046-AA26-BAD251D705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815125A-B5F2-DB41-92F9-30FF8E54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93" y="70499"/>
            <a:ext cx="5264116" cy="623248"/>
          </a:xfrm>
        </p:spPr>
        <p:txBody>
          <a:bodyPr/>
          <a:lstStyle/>
          <a:p>
            <a:r>
              <a:rPr lang="ru-RU" dirty="0"/>
              <a:t>МЕРЫ ПОДДЕРЖКИ МСП </a:t>
            </a:r>
            <a:br>
              <a:rPr lang="ru-RU" dirty="0"/>
            </a:br>
            <a:r>
              <a:rPr lang="ru-RU" dirty="0"/>
              <a:t>МОСКОВСКОЙ ОБЛАСТИ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1BCB8C-0E63-3C48-BB43-7ABF28DCD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AD61E-FEF0-CD49-BFFD-AEA3BC62F905}"/>
              </a:ext>
            </a:extLst>
          </p:cNvPr>
          <p:cNvSpPr txBox="1"/>
          <p:nvPr/>
        </p:nvSpPr>
        <p:spPr>
          <a:xfrm>
            <a:off x="366665" y="935445"/>
            <a:ext cx="8410669" cy="38318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Предоставление арендаторам в наиболее пострадавших отраслях государственной и муниципальной собственности до 01.10.2020 отсрочки по уплате арендных платежей  с ее выплатой равными частями в течение 2021–2022 годов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Освобождение от уплаты налога на имущество организаций и земельного налога с 01.03.2020 по 01.07.2020 для собственников объектов недвижимости (торговых центров, объектов торговли, общепита и бытового обслуживания) при условии снижения ставок  арендной платы для арендаторов, приостановивших свою деятельность в связи с введением режима повышенной готовности</a:t>
            </a:r>
          </a:p>
          <a:p>
            <a:pPr marL="17145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Увеличение доли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44-ФЗ, с 25% до 30%</a:t>
            </a:r>
          </a:p>
          <a:p>
            <a:pPr marL="17145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Выплата авансовых платежей до 30% для субъектов малого и среднего предпринимательства государственными и муниципальными заказчиками</a:t>
            </a:r>
            <a:endParaRPr lang="ru-RU" sz="1300" dirty="0">
              <a:highlight>
                <a:srgbClr val="00FF00"/>
              </a:highlight>
            </a:endParaRP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Введение для малых форматов торговли отсрочки на 6 месяцев платежей по договорам за размещение нестационарных торговых объектов (НТО), продление схем размещения нестационарных торговых объектов (НТО) на 12 месяцев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Предоставление грантов субъектам туристического бизнеса Московской области, специализирующимся на продвижении туризма в муниципальных образованиях Московской области </a:t>
            </a:r>
          </a:p>
          <a:p>
            <a:pPr marL="171450" lvl="0" indent="-17145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Создание товарного знака «Сделано в Подмосковье»</a:t>
            </a:r>
          </a:p>
        </p:txBody>
      </p:sp>
    </p:spTree>
    <p:extLst>
      <p:ext uri="{BB962C8B-B14F-4D97-AF65-F5344CB8AC3E}">
        <p14:creationId xmlns:p14="http://schemas.microsoft.com/office/powerpoint/2010/main" val="172113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ADF5AF4C-D813-1E4D-8C03-3B7076A9E9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17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4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512DF1BC-DCD4-9046-AA26-BAD251D705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815125A-B5F2-DB41-92F9-30FF8E54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9" y="249254"/>
            <a:ext cx="5264116" cy="623248"/>
          </a:xfrm>
        </p:spPr>
        <p:txBody>
          <a:bodyPr/>
          <a:lstStyle/>
          <a:p>
            <a:r>
              <a:rPr lang="ru-RU" dirty="0"/>
              <a:t>Какие сферы признаны наиболее пострадавшими? 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1BCB8C-0E63-3C48-BB43-7ABF28DCD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AD61E-FEF0-CD49-BFFD-AEA3BC62F905}"/>
              </a:ext>
            </a:extLst>
          </p:cNvPr>
          <p:cNvSpPr txBox="1"/>
          <p:nvPr/>
        </p:nvSpPr>
        <p:spPr>
          <a:xfrm>
            <a:off x="1783384" y="1214571"/>
            <a:ext cx="5705980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авиаперевозки, аэропортовая деятельность, автоперевозки;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культура, организация досуга и развлечений;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физкультурно-оздоровительная деятельность и спорт;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деятельность туристических агентств и прочих организаций, предоставляющих услуги в сфере туризма;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гостиничный бизнес;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общественное питание;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деятельность организаций дополнительного образования, негосударственных образовательных учреждений;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деятельность по организации конференций и выставок;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деятельность по предоставлению бытовых услуг населению (ремонт, стирка, химчистка, услуги парикмахерских и салонов красоты).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669C66-D1A2-B641-8423-9AB4F2919D80}"/>
              </a:ext>
            </a:extLst>
          </p:cNvPr>
          <p:cNvSpPr txBox="1"/>
          <p:nvPr/>
        </p:nvSpPr>
        <p:spPr>
          <a:xfrm>
            <a:off x="1268602" y="4525513"/>
            <a:ext cx="64201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i="1" dirty="0">
                <a:solidFill>
                  <a:schemeClr val="accent1"/>
                </a:solidFill>
              </a:rPr>
              <a:t>Организации и индивидуальные предприниматели, занятые в этих сферах по основному виду деятельности согласно ОКВЭД, получат первоочередную адресную поддержку.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B544322-25CD-C848-ADAA-C0AA48D7F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143" y="1167086"/>
            <a:ext cx="273407" cy="2734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0B4854F-C8DB-3841-AFB6-A387D7286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143" y="2164503"/>
            <a:ext cx="273407" cy="2734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EF5D34-9911-8247-9CB0-825FE85683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9395" y="3985969"/>
            <a:ext cx="273844" cy="2738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F288B6-5B95-324F-9682-38A7338371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5238" y="3202708"/>
            <a:ext cx="269407" cy="2694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C5940A3-49EA-0D47-BECC-4725DB94EA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7143" y="3637835"/>
            <a:ext cx="252955" cy="2529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AD1E2A-74AB-C548-AC49-7764F830FB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7369" y="1806205"/>
            <a:ext cx="252955" cy="2529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F5423EC-D022-DD43-9065-8DF12C0246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7369" y="2576555"/>
            <a:ext cx="252955" cy="2529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C30F371-F08C-694E-8EB7-91F06B901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4453" y="1486856"/>
            <a:ext cx="238786" cy="238786"/>
          </a:xfrm>
          <a:prstGeom prst="rect">
            <a:avLst/>
          </a:prstGeom>
        </p:spPr>
      </p:pic>
      <p:sp>
        <p:nvSpPr>
          <p:cNvPr id="17" name="Freeform 18">
            <a:extLst>
              <a:ext uri="{FF2B5EF4-FFF2-40B4-BE49-F238E27FC236}">
                <a16:creationId xmlns:a16="http://schemas.microsoft.com/office/drawing/2014/main" xmlns="" id="{51010603-98C4-479D-807F-B4FE814F7260}"/>
              </a:ext>
            </a:extLst>
          </p:cNvPr>
          <p:cNvSpPr/>
          <p:nvPr/>
        </p:nvSpPr>
        <p:spPr>
          <a:xfrm>
            <a:off x="1392191" y="2867557"/>
            <a:ext cx="224962" cy="23089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4E1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77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BE124251-8DAF-7943-9F5A-245EE649C7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00771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3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552CBC5F-67A8-A149-9BE3-822A422EA7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25F81-F0C5-1945-B472-F8930B1C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2" y="339486"/>
            <a:ext cx="5231062" cy="346249"/>
          </a:xfrm>
        </p:spPr>
        <p:txBody>
          <a:bodyPr/>
          <a:lstStyle/>
          <a:p>
            <a:r>
              <a:rPr lang="ru-RU" dirty="0"/>
              <a:t>Меры поддержки БИЗНЕСА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9DCA43-DE24-CB4D-BEEA-51ADEF2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5DDC9462-1CA9-FA47-BE75-104798EF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45573"/>
              </p:ext>
            </p:extLst>
          </p:nvPr>
        </p:nvGraphicFramePr>
        <p:xfrm>
          <a:off x="294781" y="1120893"/>
          <a:ext cx="8554437" cy="36048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2126">
                  <a:extLst>
                    <a:ext uri="{9D8B030D-6E8A-4147-A177-3AD203B41FA5}">
                      <a16:colId xmlns:a16="http://schemas.microsoft.com/office/drawing/2014/main" xmlns="" val="3347501338"/>
                    </a:ext>
                  </a:extLst>
                </a:gridCol>
                <a:gridCol w="1443548">
                  <a:extLst>
                    <a:ext uri="{9D8B030D-6E8A-4147-A177-3AD203B41FA5}">
                      <a16:colId xmlns:a16="http://schemas.microsoft.com/office/drawing/2014/main" xmlns="" val="1514736649"/>
                    </a:ext>
                  </a:extLst>
                </a:gridCol>
                <a:gridCol w="5558763">
                  <a:extLst>
                    <a:ext uri="{9D8B030D-6E8A-4147-A177-3AD203B41FA5}">
                      <a16:colId xmlns:a16="http://schemas.microsoft.com/office/drawing/2014/main" xmlns="" val="1340156055"/>
                    </a:ext>
                  </a:extLst>
                </a:gridCol>
              </a:tblGrid>
              <a:tr h="45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</a:rPr>
                        <a:t>Мера поддержки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</a:rPr>
                        <a:t>Срок 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</a:rPr>
                        <a:t>Комментарии 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269560"/>
                  </a:ext>
                </a:extLst>
              </a:tr>
              <a:tr h="121670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Продление срока предоставления отчетности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 3 месяца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Что продлевается :</a:t>
                      </a:r>
                    </a:p>
                    <a:p>
                      <a:pPr marL="269875" indent="-2698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500" dirty="0">
                          <a:effectLst/>
                        </a:rPr>
                        <a:t>Представление  всех деклараций (расчетов по авансовым платежам), кроме НДС, бухгалтерской отчетности, срок сдачи которых приходится на март-май 2020 года.</a:t>
                      </a: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9820378"/>
                  </a:ext>
                </a:extLst>
              </a:tr>
              <a:tr h="599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 20 рабочих дней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Представление документов, пояснений по требованиям, полученным в срок с 1 марта до 1 июня 2020 года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0485894"/>
                  </a:ext>
                </a:extLst>
              </a:tr>
              <a:tr h="599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 10 рабочих дней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3. Представление документов, пояснений по требованиям по НДС, полученным в срок с 1 марта до 1 июня 2020 года в рамках камеральных налоговых проверок деклараций по НДС.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8933414"/>
                  </a:ext>
                </a:extLst>
              </a:tr>
              <a:tr h="599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15 мая 2020 г.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Представление налоговых деклараций по НДС и расчетов по страховым взносам за I квартал 2020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97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5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BE124251-8DAF-7943-9F5A-245EE649C7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83919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2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552CBC5F-67A8-A149-9BE3-822A422EA7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25F81-F0C5-1945-B472-F8930B1C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68" y="249254"/>
            <a:ext cx="5231062" cy="346249"/>
          </a:xfrm>
        </p:spPr>
        <p:txBody>
          <a:bodyPr/>
          <a:lstStyle/>
          <a:p>
            <a:r>
              <a:rPr lang="ru-RU" dirty="0"/>
              <a:t>Меры поддержки БИЗНЕСА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9DCA43-DE24-CB4D-BEEA-51ADEF2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5DDC9462-1CA9-FA47-BE75-104798EF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40427"/>
              </p:ext>
            </p:extLst>
          </p:nvPr>
        </p:nvGraphicFramePr>
        <p:xfrm>
          <a:off x="403654" y="675315"/>
          <a:ext cx="8680887" cy="44019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2582">
                  <a:extLst>
                    <a:ext uri="{9D8B030D-6E8A-4147-A177-3AD203B41FA5}">
                      <a16:colId xmlns:a16="http://schemas.microsoft.com/office/drawing/2014/main" xmlns="" val="3347501338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xmlns="" val="1514736649"/>
                    </a:ext>
                  </a:extLst>
                </a:gridCol>
                <a:gridCol w="7054850">
                  <a:extLst>
                    <a:ext uri="{9D8B030D-6E8A-4147-A177-3AD203B41FA5}">
                      <a16:colId xmlns:a16="http://schemas.microsoft.com/office/drawing/2014/main" xmlns="" val="1340156055"/>
                    </a:ext>
                  </a:extLst>
                </a:gridCol>
              </a:tblGrid>
              <a:tr h="244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Мера поддержки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Срок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Комментарии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269560"/>
                  </a:ext>
                </a:extLst>
              </a:tr>
              <a:tr h="74769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Запрет на проверки, взыскания и санкции со стороны ФНС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и КНО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Блокировка счетов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31 мая 2020 года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Приостановлено:</a:t>
                      </a:r>
                    </a:p>
                    <a:p>
                      <a:pPr marL="179388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200" dirty="0">
                          <a:effectLst/>
                        </a:rPr>
                        <a:t>вынесение решений о проведении выездных (повторных выездных) налоговых проверок, проверок полноты исчисления и уплаты налогов в связи с совершением сделок между взаимозависимыми лицами,</a:t>
                      </a:r>
                    </a:p>
                    <a:p>
                      <a:pPr marL="179388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200" dirty="0">
                          <a:effectLst/>
                        </a:rPr>
                        <a:t>проведение уже назначенных выездных (повторных выездных) налоговых проверок,</a:t>
                      </a:r>
                    </a:p>
                    <a:p>
                      <a:pPr marL="179388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200" dirty="0">
                          <a:effectLst/>
                        </a:rPr>
                        <a:t>проведение проверок соблюдения валютного законодательства, за исключением случаев, когда по </a:t>
                      </a:r>
                      <a:r>
                        <a:rPr lang="ru-RU" sz="1200">
                          <a:effectLst/>
                        </a:rPr>
                        <a:t>уже начатой проверке выявлены </a:t>
                      </a:r>
                      <a:r>
                        <a:rPr lang="ru-RU" sz="1200" dirty="0">
                          <a:effectLst/>
                        </a:rPr>
                        <a:t>нарушения, срок давности привлечения к административной ответственности за которые истекает до 01.06.2020 (в таких случаях допускается проведение проверок и осуществление административного производства только в части таких нарушений);</a:t>
                      </a:r>
                    </a:p>
                    <a:p>
                      <a:pPr marL="179388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200" dirty="0">
                          <a:effectLst/>
                        </a:rPr>
                        <a:t>Течение сроков:</a:t>
                      </a:r>
                    </a:p>
                    <a:p>
                      <a:pPr marL="268288" lvl="1" indent="-1301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200" dirty="0">
                          <a:effectLst/>
                        </a:rPr>
                        <a:t>для составления и вручения актов налоговых проверок, актов о нарушениях законодательства о налогах и сборах,</a:t>
                      </a:r>
                    </a:p>
                    <a:p>
                      <a:pPr marL="268288" lvl="1" indent="-1301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200" dirty="0">
                          <a:effectLst/>
                        </a:rPr>
                        <a:t>для представления возражений на </a:t>
                      </a:r>
                      <a:r>
                        <a:rPr lang="ru-RU" sz="1200">
                          <a:effectLst/>
                        </a:rPr>
                        <a:t>указанные акты и для </a:t>
                      </a:r>
                      <a:r>
                        <a:rPr lang="ru-RU" sz="1200" dirty="0">
                          <a:effectLst/>
                        </a:rPr>
                        <a:t>рассмотрения налоговым органом таких актов и возражений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7551294"/>
                  </a:ext>
                </a:extLst>
              </a:tr>
              <a:tr h="494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Приостановлено:</a:t>
                      </a:r>
                    </a:p>
                    <a:p>
                      <a:pPr marL="138113" indent="-138113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200" dirty="0">
                          <a:effectLst/>
                        </a:rPr>
                        <a:t>блокировка счетов в связи с непредставлением декларации (расчетов по страховым взносам), не направлением квитанции о приеме документов, необеспечением приема документов по ТКС, непредставлением налоговым агентом расчета сумм НДФЛ;</a:t>
                      </a:r>
                    </a:p>
                    <a:p>
                      <a:pPr marL="138113" indent="-138113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200" dirty="0">
                          <a:effectLst/>
                        </a:rPr>
                        <a:t>запреты на открытие счетов в банках при наличии решения о приостановлении операций по счетам налогоплательщика-организации и переводов его электронных денежных средств, а также запрета на списание денежных средств с таких счетов для медицинских организаций, осуществляющих расходные операции в целях покупки медицинских изделий или лекарственных средств.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7389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65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BE124251-8DAF-7943-9F5A-245EE649C7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81751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3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552CBC5F-67A8-A149-9BE3-822A422EA7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9DCA43-DE24-CB4D-BEEA-51ADEF2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5DDC9462-1CA9-FA47-BE75-104798EF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58912"/>
              </p:ext>
            </p:extLst>
          </p:nvPr>
        </p:nvGraphicFramePr>
        <p:xfrm>
          <a:off x="684213" y="1010076"/>
          <a:ext cx="7989639" cy="36103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89442">
                  <a:extLst>
                    <a:ext uri="{9D8B030D-6E8A-4147-A177-3AD203B41FA5}">
                      <a16:colId xmlns:a16="http://schemas.microsoft.com/office/drawing/2014/main" xmlns="" val="3347501338"/>
                    </a:ext>
                  </a:extLst>
                </a:gridCol>
                <a:gridCol w="1059888">
                  <a:extLst>
                    <a:ext uri="{9D8B030D-6E8A-4147-A177-3AD203B41FA5}">
                      <a16:colId xmlns:a16="http://schemas.microsoft.com/office/drawing/2014/main" xmlns="" val="1514736649"/>
                    </a:ext>
                  </a:extLst>
                </a:gridCol>
                <a:gridCol w="5640309">
                  <a:extLst>
                    <a:ext uri="{9D8B030D-6E8A-4147-A177-3AD203B41FA5}">
                      <a16:colId xmlns:a16="http://schemas.microsoft.com/office/drawing/2014/main" xmlns="" val="1340156055"/>
                    </a:ext>
                  </a:extLst>
                </a:gridCol>
              </a:tblGrid>
              <a:tr h="1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Мера поддержки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Срок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Комментарии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6671" marR="166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269560"/>
                  </a:ext>
                </a:extLst>
              </a:tr>
              <a:tr h="30817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Мораторий на налоговые санкции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16671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31 мая 2020 года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НЕПРИМЕНЕНИЕ налоговых санкций за непредставление документов, срок представления которых приходится на период с 1 марта 2020 года по 31 мая 2020 года.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9820378"/>
                  </a:ext>
                </a:extLst>
              </a:tr>
              <a:tr h="368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6 мес.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Продление предельного срока направления требований об уплате налогов, принятия решения о взыскании налогов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B2B2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0485894"/>
                  </a:ext>
                </a:extLst>
              </a:tr>
              <a:tr h="73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4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эквайринговых</a:t>
                      </a: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комиссий при онлайн-продаже товаров</a:t>
                      </a:r>
                    </a:p>
                  </a:txBody>
                  <a:tcPr marL="36000" marR="16671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30 сентября 2020 года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 комиссии  ограничивается на уровне 1%</a:t>
                      </a:r>
                      <a:r>
                        <a:rPr lang="ru-RU" sz="1400" kern="1200" baseline="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торгово-сервисных предприятий, продающих в розницу продукты питания, товары медицинского назначения, одежду, товары повседневного спроса. При этом данное снижение д</a:t>
                      </a:r>
                      <a:r>
                        <a:rPr lang="ru-RU" sz="1400" kern="120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ля бытовой техники, электроники и средств связи установлено при покупке товаров на сумму не более 20 тыс. руб.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05A25F81-F0C5-1945-B472-F8930B1C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342226"/>
            <a:ext cx="4919472" cy="346249"/>
          </a:xfrm>
        </p:spPr>
        <p:txBody>
          <a:bodyPr/>
          <a:lstStyle/>
          <a:p>
            <a:r>
              <a:rPr lang="ru-RU" dirty="0"/>
              <a:t>Меры поддержки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47114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DCBDE671-4DF8-9D4E-B520-B0314B5CE2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2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480099B9-760B-CA4E-8EED-6140182213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6C18E2-CE5E-2B43-BD18-5E0B1BDD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49254"/>
            <a:ext cx="5269894" cy="346249"/>
          </a:xfrm>
        </p:spPr>
        <p:txBody>
          <a:bodyPr/>
          <a:lstStyle/>
          <a:p>
            <a:r>
              <a:rPr lang="ru-RU" dirty="0"/>
              <a:t>МЕРЫ ПОДДЕРЖКИ БИЗНЕСА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7D945-FCC3-7F47-9E40-29C6A864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82A1AD9-9D05-3044-9D2A-1D725E0E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13967"/>
              </p:ext>
            </p:extLst>
          </p:nvPr>
        </p:nvGraphicFramePr>
        <p:xfrm>
          <a:off x="350549" y="810606"/>
          <a:ext cx="8440366" cy="4136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5233">
                  <a:extLst>
                    <a:ext uri="{9D8B030D-6E8A-4147-A177-3AD203B41FA5}">
                      <a16:colId xmlns:a16="http://schemas.microsoft.com/office/drawing/2014/main" xmlns="" val="32878173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xmlns="" val="1436604440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xmlns="" val="774205319"/>
                    </a:ext>
                  </a:extLst>
                </a:gridCol>
                <a:gridCol w="1780515">
                  <a:extLst>
                    <a:ext uri="{9D8B030D-6E8A-4147-A177-3AD203B41FA5}">
                      <a16:colId xmlns:a16="http://schemas.microsoft.com/office/drawing/2014/main" xmlns="" val="3559841079"/>
                    </a:ext>
                  </a:extLst>
                </a:gridCol>
              </a:tblGrid>
              <a:tr h="413362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Мера поддержки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Срок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Комментарий</a:t>
                      </a: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Вам подходит эта мера если Вы: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047504"/>
                  </a:ext>
                </a:extLst>
              </a:tr>
              <a:tr h="13098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Мораторий на возбуждение дел о банкротстве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77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6 месяцев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Правительством РФ введен мораторий на возбуждение дел о банкротстве.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 срок действия моратория не допускается обращение взыскания на заложенное имущество, в том числе во внесудебном порядке, а также приостанавливается исполнительное производство по имущественным взысканиям по требованиям, возникшим до введения моратория (при этом не снимаются аресты на имущество должника и иные ограничения в части распоряжения имуществом должника, наложенные в ходе исполнительного производства).</a:t>
                      </a: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Осуществляете деятельность в наиболее пострадавших отраслях</a:t>
                      </a: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3956898"/>
                  </a:ext>
                </a:extLst>
              </a:tr>
              <a:tr h="303219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Отмена взноса в резервный фонд Объединения туроператоров в сфере выездного туризма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77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До конца 2020 года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 2020 год размер взноса в резервный фонд объединения туроператоров в сфере выездного туризма составляет 1 рубль, за исключением взносов для туроператоров или юридических лиц, ранее не осуществлявших туроператорскую деятельность в сфере выездного туризма, при вступлении в члены объединения туроператоров в сфере выездного туризма.</a:t>
                      </a: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Туроператор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500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01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DCBDE671-4DF8-9D4E-B520-B0314B5CE2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6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480099B9-760B-CA4E-8EED-6140182213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6C18E2-CE5E-2B43-BD18-5E0B1BDD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49254"/>
            <a:ext cx="5269894" cy="346249"/>
          </a:xfrm>
        </p:spPr>
        <p:txBody>
          <a:bodyPr/>
          <a:lstStyle/>
          <a:p>
            <a:r>
              <a:rPr lang="ru-RU" dirty="0"/>
              <a:t>МЕРЫ ПОДДЕРЖКИ БИЗНЕСА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7D945-FCC3-7F47-9E40-29C6A864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82A1AD9-9D05-3044-9D2A-1D725E0E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85363"/>
              </p:ext>
            </p:extLst>
          </p:nvPr>
        </p:nvGraphicFramePr>
        <p:xfrm>
          <a:off x="367628" y="755468"/>
          <a:ext cx="8673127" cy="41573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9717">
                  <a:extLst>
                    <a:ext uri="{9D8B030D-6E8A-4147-A177-3AD203B41FA5}">
                      <a16:colId xmlns:a16="http://schemas.microsoft.com/office/drawing/2014/main" xmlns="" val="328781730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xmlns="" val="1436604440"/>
                    </a:ext>
                  </a:extLst>
                </a:gridCol>
                <a:gridCol w="4174127">
                  <a:extLst>
                    <a:ext uri="{9D8B030D-6E8A-4147-A177-3AD203B41FA5}">
                      <a16:colId xmlns:a16="http://schemas.microsoft.com/office/drawing/2014/main" xmlns="" val="2690336418"/>
                    </a:ext>
                  </a:extLst>
                </a:gridCol>
                <a:gridCol w="1971028">
                  <a:extLst>
                    <a:ext uri="{9D8B030D-6E8A-4147-A177-3AD203B41FA5}">
                      <a16:colId xmlns:a16="http://schemas.microsoft.com/office/drawing/2014/main" xmlns="" val="3559841079"/>
                    </a:ext>
                  </a:extLst>
                </a:gridCol>
              </a:tblGrid>
              <a:tr h="486366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Мера поддержки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Срок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Комментарии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Вам подходит эта мера если Вы: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047504"/>
                  </a:ext>
                </a:extLst>
              </a:tr>
              <a:tr h="2492651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Автоматическое продление разрешений и лицензий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77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до 31 декабря 2020 года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Лицензии и иные разрешения на отдельные виды деятельности, сроки действия которых истекают (истекли) в период с 15 марта по 31 декабря 2020 г. продлеваются на 12 месяцев.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Перечень таких лицензий и разрешений определен Правительством РФ и включает, например, лицензии на производство и оборот этилового спирта, алкогольной и спиртосодержащей продукции (в том числе лицензий на розничную продажу алкогольной продукции).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Также предусмотрено продление действия отдельных разрешений, например,  на один год продлевается срок действия разрешений на строительство, срок действия которых истекает с 6 апреля 2020 г. до 1 января 2021 г.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Получатель лицензий и разрешений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9533811"/>
                  </a:ext>
                </a:extLst>
              </a:tr>
              <a:tr h="1054796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Отсрочка по уплате штрафы и пени за просрочку платежей по ЖКУ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77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До 1 января 2021 года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Приостановить до 1 января 2021 г. взыскание неустойки (штрафа, пени) в случае несвоевременных и (или) внесенных не в полном размере платы за жилое помещение и коммунальные услуги и взносов на капитальный ремонт.</a:t>
                      </a: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Собственник и пользователь помещений в многоквартирных и жилых домах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0" marR="57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9696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01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BE124251-8DAF-7943-9F5A-245EE649C7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0135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2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552CBC5F-67A8-A149-9BE3-822A422EA7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9DCA43-DE24-CB4D-BEEA-51ADEF2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2AC9A09-7858-B145-AAF5-B52C24CD5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76587"/>
              </p:ext>
            </p:extLst>
          </p:nvPr>
        </p:nvGraphicFramePr>
        <p:xfrm>
          <a:off x="471103" y="969723"/>
          <a:ext cx="8386921" cy="3715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4461">
                  <a:extLst>
                    <a:ext uri="{9D8B030D-6E8A-4147-A177-3AD203B41FA5}">
                      <a16:colId xmlns:a16="http://schemas.microsoft.com/office/drawing/2014/main" xmlns="" val="233232207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xmlns="" val="153558431"/>
                    </a:ext>
                  </a:extLst>
                </a:gridCol>
                <a:gridCol w="4024745">
                  <a:extLst>
                    <a:ext uri="{9D8B030D-6E8A-4147-A177-3AD203B41FA5}">
                      <a16:colId xmlns:a16="http://schemas.microsoft.com/office/drawing/2014/main" xmlns="" val="1832417872"/>
                    </a:ext>
                  </a:extLst>
                </a:gridCol>
                <a:gridCol w="2478006">
                  <a:extLst>
                    <a:ext uri="{9D8B030D-6E8A-4147-A177-3AD203B41FA5}">
                      <a16:colId xmlns:a16="http://schemas.microsoft.com/office/drawing/2014/main" xmlns="" val="973634257"/>
                    </a:ext>
                  </a:extLst>
                </a:gridCol>
              </a:tblGrid>
              <a:tr h="219995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Мера поддержки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Комментарии 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Вам подходит эта мера если Вы: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44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Отсрочка по аренде 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До конца 2020 года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платежей за арендуемые государственные и муниципальные помещения, коммерческую недвижимость на срок с даты введения режима повышенной готовности до 1 октября 2020 года.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Арендатор государственного,</a:t>
                      </a:r>
                      <a:r>
                        <a:rPr lang="ru-RU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муниципального имущества;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коммерческой недвижимости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Осуществляете деятельность в наиболее пострадавших отраслях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4524567"/>
                  </a:ext>
                </a:extLst>
              </a:tr>
              <a:tr h="88944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Освобождение от уплаты арендных платежей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 конца 2020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договорам аренды федерального имущества арендаторы-субъекты МСП в наиболее пострадавших отраслях освобождаются от уплаты арендных платежей за апрель, май и июнь 2020 года.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Арендатор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федерального имущества</a:t>
                      </a: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Состоите в реестре субъектов МСП;</a:t>
                      </a:r>
                    </a:p>
                    <a:p>
                      <a:pPr marL="171450" marR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Осуществляете деятельность в наиболее пострадавших отраслях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8993484"/>
                  </a:ext>
                </a:extLst>
              </a:tr>
              <a:tr h="848595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размера арендной платы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конца 2020 года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Арендатор по договорам аренды недвижимого имущества вправе потребовать уменьшения арендной платы.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может изменяться по соглашению сторон в любое время в течение 2020 года.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Арендатор государственного, муниципального имущества;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коммерческой недвижимости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05A25F81-F0C5-1945-B472-F8930B1C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321681"/>
            <a:ext cx="4803044" cy="623248"/>
          </a:xfrm>
        </p:spPr>
        <p:txBody>
          <a:bodyPr/>
          <a:lstStyle/>
          <a:p>
            <a:r>
              <a:rPr lang="ru-RU" dirty="0"/>
              <a:t>Меры поддержки БИЗНЕСА</a:t>
            </a:r>
            <a:br>
              <a:rPr lang="ru-RU" dirty="0"/>
            </a:br>
            <a:r>
              <a:rPr lang="ru-RU" dirty="0"/>
              <a:t>по аренде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83508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BE124251-8DAF-7943-9F5A-245EE649C7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85848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2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552CBC5F-67A8-A149-9BE3-822A422EA7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34580BB-89B4-B340-8446-F195A6BE2721}"/>
              </a:ext>
            </a:extLst>
          </p:cNvPr>
          <p:cNvSpPr/>
          <p:nvPr/>
        </p:nvSpPr>
        <p:spPr>
          <a:xfrm>
            <a:off x="959666" y="754025"/>
            <a:ext cx="2046084" cy="2690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9DCA43-DE24-CB4D-BEEA-51ADEF2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426A2D-2457-FC4E-A90D-85F39202BDF2}"/>
              </a:ext>
            </a:extLst>
          </p:cNvPr>
          <p:cNvSpPr txBox="1"/>
          <p:nvPr/>
        </p:nvSpPr>
        <p:spPr>
          <a:xfrm>
            <a:off x="1057549" y="790238"/>
            <a:ext cx="7884258" cy="3611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chemeClr val="bg2"/>
              </a:buClr>
            </a:pPr>
            <a:r>
              <a:rPr lang="ru-RU" sz="1300" b="1" dirty="0">
                <a:solidFill>
                  <a:schemeClr val="bg1"/>
                </a:solidFill>
              </a:rPr>
              <a:t>А ТАКЖЕ: </a:t>
            </a:r>
          </a:p>
          <a:p>
            <a:pPr marL="171450" lvl="0" indent="-171450"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Устанавливается нулевая ставка ввозной таможенной пошлины на ряд товаров, которые будут определены Правительством РФ, в том числе лекарственные средства и медицинские изделия</a:t>
            </a:r>
          </a:p>
          <a:p>
            <a:pPr marL="171450" lvl="0" indent="-171450"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Разрешается дистанционная торговля безрецептурными лекарственными средствами и медицинскими изделиями</a:t>
            </a:r>
          </a:p>
          <a:p>
            <a:pPr marL="171450" lvl="0" indent="-171450"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Вводится механизм субсидирования % по кредитам для предприятий торговли, получаемым на формирование запасов продуктов питания и товаров первой необходимости</a:t>
            </a:r>
          </a:p>
          <a:p>
            <a:pPr marL="171450" lvl="0" indent="-171450"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Временно приостанавливается правило «третий лишний» при государственных закупках лекарственных средств и медицинских изделий по перечню товаров, определяемых Правительством РФ</a:t>
            </a:r>
          </a:p>
          <a:p>
            <a:pPr marL="171450" lvl="0" indent="-171450"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Вводятся меры финансовой поддержки организаций транспорта, пострадавших от ухудшения ситуации, включая компенсацию убытков</a:t>
            </a:r>
          </a:p>
          <a:p>
            <a:pPr marL="171450" lvl="0" indent="-171450"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Обеспечивается продление разрешений на трудовую деятельность иностранным работникам</a:t>
            </a:r>
          </a:p>
          <a:p>
            <a:pPr marL="171450" lvl="0" indent="-171450"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Сокращается время уведомления работников до 2-х недель в связи с возможной остановкой предприятия</a:t>
            </a:r>
          </a:p>
          <a:p>
            <a:pPr marL="171450" lvl="0" indent="-171450"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300" dirty="0"/>
              <a:t>Вводится механизм неприменения штрафных санкций, а также возможности продления сроков и корректировки цен в 2020г. в случае нарушения обязательств исполнителем (ввиду распространения коронавирусной инфекции)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05A25F81-F0C5-1945-B472-F8930B1C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342226"/>
            <a:ext cx="4919472" cy="346249"/>
          </a:xfrm>
        </p:spPr>
        <p:txBody>
          <a:bodyPr/>
          <a:lstStyle/>
          <a:p>
            <a:r>
              <a:rPr lang="ru-RU" dirty="0"/>
              <a:t>Меры поддержки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248173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DCBDE671-4DF8-9D4E-B520-B0314B5CE2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5440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1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480099B9-760B-CA4E-8EED-6140182213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6C18E2-CE5E-2B43-BD18-5E0B1BDD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49254"/>
            <a:ext cx="5269894" cy="346249"/>
          </a:xfrm>
        </p:spPr>
        <p:txBody>
          <a:bodyPr/>
          <a:lstStyle/>
          <a:p>
            <a:r>
              <a:rPr lang="ru-RU" dirty="0"/>
              <a:t>МЕРЫ ПОДДЕРЖКИ МСП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7D945-FCC3-7F47-9E40-29C6A864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82A1AD9-9D05-3044-9D2A-1D725E0E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9287"/>
              </p:ext>
            </p:extLst>
          </p:nvPr>
        </p:nvGraphicFramePr>
        <p:xfrm>
          <a:off x="323390" y="893447"/>
          <a:ext cx="8673127" cy="35938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095">
                  <a:extLst>
                    <a:ext uri="{9D8B030D-6E8A-4147-A177-3AD203B41FA5}">
                      <a16:colId xmlns:a16="http://schemas.microsoft.com/office/drawing/2014/main" xmlns="" val="328781730"/>
                    </a:ext>
                  </a:extLst>
                </a:gridCol>
                <a:gridCol w="869133">
                  <a:extLst>
                    <a:ext uri="{9D8B030D-6E8A-4147-A177-3AD203B41FA5}">
                      <a16:colId xmlns:a16="http://schemas.microsoft.com/office/drawing/2014/main" xmlns="" val="1436604440"/>
                    </a:ext>
                  </a:extLst>
                </a:gridCol>
                <a:gridCol w="4979406">
                  <a:extLst>
                    <a:ext uri="{9D8B030D-6E8A-4147-A177-3AD203B41FA5}">
                      <a16:colId xmlns:a16="http://schemas.microsoft.com/office/drawing/2014/main" xmlns="" val="2690336418"/>
                    </a:ext>
                  </a:extLst>
                </a:gridCol>
                <a:gridCol w="1880493">
                  <a:extLst>
                    <a:ext uri="{9D8B030D-6E8A-4147-A177-3AD203B41FA5}">
                      <a16:colId xmlns:a16="http://schemas.microsoft.com/office/drawing/2014/main" xmlns="" val="3559841079"/>
                    </a:ext>
                  </a:extLst>
                </a:gridCol>
              </a:tblGrid>
              <a:tr h="182975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Мера поддержки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Срок 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Комментарии 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Вам подходит эта мера если Вы: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047504"/>
                  </a:ext>
                </a:extLst>
              </a:tr>
              <a:tr h="394947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Продление сроков уплаты налогов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 6 месяцев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98270" algn="l"/>
                        </a:tabLst>
                      </a:pPr>
                      <a:r>
                        <a:rPr lang="ru-RU" sz="1300" dirty="0">
                          <a:effectLst/>
                        </a:rPr>
                        <a:t>продление срока уплаты налогов (авансовых платежей по налогу), за исключением НДС, НПД и НДФЛ, за отчетные периоды, приходящиеся на 1 квартал 2020 года;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77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dirty="0">
                          <a:effectLst/>
                        </a:rPr>
                        <a:t>соответствуете ОДНОВРЕМЕННО 3 требованиям: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effectLst/>
                        </a:rPr>
                        <a:t>состоите в реестре </a:t>
                      </a:r>
                      <a:r>
                        <a:rPr lang="ru-RU" sz="1300" dirty="0" err="1">
                          <a:effectLst/>
                        </a:rPr>
                        <a:t>МСП</a:t>
                      </a:r>
                      <a:endParaRPr lang="ru-RU" sz="1300" dirty="0">
                        <a:effectLst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effectLst/>
                        </a:rPr>
                        <a:t>осуществляете деятельность в наиболее пострадавших отраслях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ваши доходы снизились на более, чем на 10 процентов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Clr>
                          <a:schemeClr val="bg2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2006428"/>
                  </a:ext>
                </a:extLst>
              </a:tr>
              <a:tr h="263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 4 месяца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продление срока уплаты налогов (авансовых платежей по налогу), за исключением НДС и </a:t>
                      </a:r>
                      <a:r>
                        <a:rPr lang="ru-RU" sz="1300" dirty="0" err="1">
                          <a:effectLst/>
                        </a:rPr>
                        <a:t>НДФЛ</a:t>
                      </a:r>
                      <a:r>
                        <a:rPr lang="ru-RU" sz="1300" dirty="0">
                          <a:effectLst/>
                        </a:rPr>
                        <a:t>, за отчетные периоды, приходящиеся на полугодие (2 квартал) 2020 года.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77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5696774"/>
                  </a:ext>
                </a:extLst>
              </a:tr>
              <a:tr h="394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 30 октября 2020 года;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продление сроков уплаты авансовых платежей по транспортному налогу, налогу на имущество организаций и земельному налогу (в регионах, в которых установлены авансовые платежи) за первый квартал 2020 года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3901177"/>
                  </a:ext>
                </a:extLst>
              </a:tr>
              <a:tr h="394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 30 декабря 2020 года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продление сроков уплаты авансовых платежей по транспортному налогу, налогу на имущество организаций и земельному налогу (в регионах, в которых установлены авансовые платежи) за второй квартал 2020 года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8767176"/>
                  </a:ext>
                </a:extLst>
              </a:tr>
              <a:tr h="131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 3 месяца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продление сроков уплаты </a:t>
                      </a:r>
                      <a:r>
                        <a:rPr lang="ru-RU" sz="1300" dirty="0" err="1">
                          <a:effectLst/>
                        </a:rPr>
                        <a:t>НДФЛ</a:t>
                      </a:r>
                      <a:r>
                        <a:rPr lang="ru-RU" sz="1300" dirty="0">
                          <a:effectLst/>
                        </a:rPr>
                        <a:t> за 2019 год в соответствии с п.6 ст.227 Кодекса (для </a:t>
                      </a:r>
                      <a:r>
                        <a:rPr lang="ru-RU" sz="1300" dirty="0" err="1">
                          <a:effectLst/>
                        </a:rPr>
                        <a:t>ИП</a:t>
                      </a:r>
                      <a:r>
                        <a:rPr lang="ru-RU" sz="1300" dirty="0">
                          <a:effectLst/>
                        </a:rPr>
                        <a:t>);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5780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142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51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SGGtJOF_1khCN.LZIN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GuHQcdN_78zFaETDY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GuHQcdN_78zFaETDY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SGGtJOF_1khCN.LZIN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SGGtJOF_1khCN.LZIN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GuHQcdN_78zFaETDY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GuHQcdN_78zFaETDY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GuHQcdN_78zFaETDYa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GuHQcdN_78zFaETDYa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GuHQcdN_78zFaETDY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mS79ZVOOMEUxLLuH0hk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mS79ZVOOMEUxLLuH0h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mS79ZVOOMEUxLLuH0h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SGGtJOF_1khCN.LZIN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SGGtJOF_1khCN.LZINhA"/>
</p:tagLst>
</file>

<file path=ppt/theme/theme1.xml><?xml version="1.0" encoding="utf-8"?>
<a:theme xmlns:a="http://schemas.openxmlformats.org/drawingml/2006/main" name="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2294</Words>
  <Application>Microsoft Office PowerPoint</Application>
  <PresentationFormat>Экран (16:9)</PresentationFormat>
  <Paragraphs>278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Слайд think-cell</vt:lpstr>
      <vt:lpstr>Презентация PowerPoint</vt:lpstr>
      <vt:lpstr>Меры поддержки БИЗНЕСА</vt:lpstr>
      <vt:lpstr>Меры поддержки БИЗНЕСА</vt:lpstr>
      <vt:lpstr>Меры поддержки БИЗНЕСА</vt:lpstr>
      <vt:lpstr>МЕРЫ ПОДДЕРЖКИ БИЗНЕСА</vt:lpstr>
      <vt:lpstr>МЕРЫ ПОДДЕРЖКИ БИЗНЕСА</vt:lpstr>
      <vt:lpstr>Меры поддержки БИЗНЕСА по аренде имущества</vt:lpstr>
      <vt:lpstr>Меры поддержки БИЗНЕСА</vt:lpstr>
      <vt:lpstr>МЕРЫ ПОДДЕРЖКИ МСП</vt:lpstr>
      <vt:lpstr>МЕРЫ ПОДДЕРЖКИ МСП</vt:lpstr>
      <vt:lpstr>МЕРЫ ПОДДЕРЖКИ МСП</vt:lpstr>
      <vt:lpstr>МЕРЫ ПОДДЕРЖКИ МСП </vt:lpstr>
      <vt:lpstr>МЕРЫ ПОДДЕРЖКИ МСП </vt:lpstr>
      <vt:lpstr>МЕРЫ ПОДДЕРЖКИ МСП  МОСКОВСКОЙ ОБЛАСТИ </vt:lpstr>
      <vt:lpstr>МЕРЫ ПОДДЕРЖКИ МСП  МОСКОВСКОЙ ОБЛАСТИ </vt:lpstr>
      <vt:lpstr>МЕРЫ ПОДДЕРЖКИ МСП  МОСКОВСКОЙ ОБЛАСТИ </vt:lpstr>
      <vt:lpstr>Какие сферы признаны наиболее пострадавшими?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Егоровой Н.К.</dc:creator>
  <cp:lastModifiedBy>P15U03</cp:lastModifiedBy>
  <cp:revision>86</cp:revision>
  <cp:lastPrinted>2020-04-16T07:17:55Z</cp:lastPrinted>
  <dcterms:modified xsi:type="dcterms:W3CDTF">2020-04-16T07:31:41Z</dcterms:modified>
</cp:coreProperties>
</file>